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nva Sans" panose="020B0604020202020204" charset="0"/>
      <p:regular r:id="rId9"/>
    </p:embeddedFont>
    <p:embeddedFont>
      <p:font typeface="Canva Sans Bold" panose="020B0604020202020204" charset="0"/>
      <p:regular r:id="rId10"/>
    </p:embeddedFont>
    <p:embeddedFont>
      <p:font typeface="Chunk Five" panose="020B0604020202020204" charset="0"/>
      <p:regular r:id="rId11"/>
    </p:embeddedFont>
    <p:embeddedFont>
      <p:font typeface="Quicksand" panose="020B0604020202020204" charset="0"/>
      <p:regular r:id="rId12"/>
    </p:embeddedFont>
    <p:embeddedFont>
      <p:font typeface="Quicksand Bold" panose="020B0604020202020204" charset="0"/>
      <p:regular r:id="rId13"/>
    </p:embeddedFont>
    <p:embeddedFont>
      <p:font typeface="Sanchez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ommission.europa.eu/index_en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kpmg.com/de/en/home.html" TargetMode="External"/><Relationship Id="rId4" Type="http://schemas.openxmlformats.org/officeDocument/2006/relationships/hyperlink" Target="https://www.ifo.de/sites/default/files/docbase/docs/sd-2024-11-falck-etal-kosten-buerokratie-reformen.pdf" TargetMode="External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1947"/>
            <a:ext cx="18288000" cy="3212757"/>
            <a:chOff x="0" y="0"/>
            <a:chExt cx="3070724" cy="539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0724" cy="539452"/>
            </a:xfrm>
            <a:custGeom>
              <a:avLst/>
              <a:gdLst/>
              <a:ahLst/>
              <a:cxnLst/>
              <a:rect l="l" t="t" r="r" b="b"/>
              <a:pathLst>
                <a:path w="3070724" h="539452">
                  <a:moveTo>
                    <a:pt x="0" y="0"/>
                  </a:moveTo>
                  <a:lnTo>
                    <a:pt x="3070724" y="0"/>
                  </a:lnTo>
                  <a:lnTo>
                    <a:pt x="3070724" y="539452"/>
                  </a:lnTo>
                  <a:lnTo>
                    <a:pt x="0" y="539452"/>
                  </a:lnTo>
                  <a:close/>
                </a:path>
              </a:pathLst>
            </a:custGeom>
            <a:solidFill>
              <a:srgbClr val="4263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070724" cy="615652"/>
            </a:xfrm>
            <a:prstGeom prst="rect">
              <a:avLst/>
            </a:prstGeom>
          </p:spPr>
          <p:txBody>
            <a:bodyPr lIns="49802" tIns="49802" rIns="49802" bIns="49802" rtlCol="0" anchor="ctr"/>
            <a:lstStyle/>
            <a:p>
              <a:pPr algn="ctr">
                <a:lnSpc>
                  <a:spcPts val="48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90464" y="60457"/>
            <a:ext cx="2804513" cy="3107494"/>
          </a:xfrm>
          <a:custGeom>
            <a:avLst/>
            <a:gdLst/>
            <a:ahLst/>
            <a:cxnLst/>
            <a:rect l="l" t="t" r="r" b="b"/>
            <a:pathLst>
              <a:path w="2804513" h="3107494">
                <a:moveTo>
                  <a:pt x="0" y="0"/>
                </a:moveTo>
                <a:lnTo>
                  <a:pt x="2804513" y="0"/>
                </a:lnTo>
                <a:lnTo>
                  <a:pt x="2804513" y="3107493"/>
                </a:lnTo>
                <a:lnTo>
                  <a:pt x="0" y="3107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6351" y="694111"/>
            <a:ext cx="17291502" cy="1233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</a:pPr>
            <a:r>
              <a:rPr lang="en-US" sz="4423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Examining the Intersectional Challenges Faced by Disabled Individuals in the German Labor Market: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2666" y="1894526"/>
            <a:ext cx="15074621" cy="99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3837" i="1">
                <a:solidFill>
                  <a:srgbClr val="D7E7DA"/>
                </a:solidFill>
                <a:latin typeface="Sanchez Italics"/>
                <a:ea typeface="Sanchez Italics"/>
                <a:cs typeface="Sanchez Italics"/>
                <a:sym typeface="Sanchez Italics"/>
              </a:rPr>
              <a:t>Access to Employment and Equitable Payment</a:t>
            </a:r>
          </a:p>
          <a:p>
            <a:pPr algn="ctr">
              <a:lnSpc>
                <a:spcPts val="3875"/>
              </a:lnSpc>
            </a:pPr>
            <a:endParaRPr lang="en-US" sz="3837" i="1">
              <a:solidFill>
                <a:srgbClr val="D7E7DA"/>
              </a:solidFill>
              <a:latin typeface="Sanchez Italics"/>
              <a:ea typeface="Sanchez Italics"/>
              <a:cs typeface="Sanchez Italics"/>
              <a:sym typeface="Sanchez Italic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42793" y="3679411"/>
            <a:ext cx="16091703" cy="6061360"/>
            <a:chOff x="0" y="0"/>
            <a:chExt cx="1217575" cy="4586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7575" cy="458631"/>
            </a:xfrm>
            <a:custGeom>
              <a:avLst/>
              <a:gdLst/>
              <a:ahLst/>
              <a:cxnLst/>
              <a:rect l="l" t="t" r="r" b="b"/>
              <a:pathLst>
                <a:path w="1217575" h="458631">
                  <a:moveTo>
                    <a:pt x="23093" y="0"/>
                  </a:moveTo>
                  <a:lnTo>
                    <a:pt x="1194482" y="0"/>
                  </a:lnTo>
                  <a:cubicBezTo>
                    <a:pt x="1207236" y="0"/>
                    <a:pt x="1217575" y="10339"/>
                    <a:pt x="1217575" y="23093"/>
                  </a:cubicBezTo>
                  <a:lnTo>
                    <a:pt x="1217575" y="435538"/>
                  </a:lnTo>
                  <a:cubicBezTo>
                    <a:pt x="1217575" y="441663"/>
                    <a:pt x="1215142" y="447537"/>
                    <a:pt x="1210811" y="451868"/>
                  </a:cubicBezTo>
                  <a:cubicBezTo>
                    <a:pt x="1206480" y="456198"/>
                    <a:pt x="1200606" y="458631"/>
                    <a:pt x="1194482" y="458631"/>
                  </a:cubicBezTo>
                  <a:lnTo>
                    <a:pt x="23093" y="458631"/>
                  </a:lnTo>
                  <a:cubicBezTo>
                    <a:pt x="16969" y="458631"/>
                    <a:pt x="11095" y="456198"/>
                    <a:pt x="6764" y="451868"/>
                  </a:cubicBezTo>
                  <a:cubicBezTo>
                    <a:pt x="2433" y="447537"/>
                    <a:pt x="0" y="441663"/>
                    <a:pt x="0" y="435538"/>
                  </a:cubicBezTo>
                  <a:lnTo>
                    <a:pt x="0" y="23093"/>
                  </a:lnTo>
                  <a:cubicBezTo>
                    <a:pt x="0" y="16969"/>
                    <a:pt x="2433" y="11095"/>
                    <a:pt x="6764" y="6764"/>
                  </a:cubicBezTo>
                  <a:cubicBezTo>
                    <a:pt x="11095" y="2433"/>
                    <a:pt x="16969" y="0"/>
                    <a:pt x="23093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38100" cap="rnd">
              <a:solidFill>
                <a:srgbClr val="426367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1217575" cy="563406"/>
            </a:xfrm>
            <a:prstGeom prst="rect">
              <a:avLst/>
            </a:prstGeom>
          </p:spPr>
          <p:txBody>
            <a:bodyPr lIns="15973" tIns="15973" rIns="15973" bIns="15973" rtlCol="0" anchor="ctr"/>
            <a:lstStyle/>
            <a:p>
              <a:pPr algn="ctr">
                <a:lnSpc>
                  <a:spcPts val="331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92720" y="3989573"/>
            <a:ext cx="15314513" cy="670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u="sng">
                <a:solidFill>
                  <a:srgbClr val="42675E"/>
                </a:solidFill>
                <a:latin typeface="Chunk Five"/>
                <a:ea typeface="Chunk Five"/>
                <a:cs typeface="Chunk Five"/>
                <a:sym typeface="Chunk Five"/>
              </a:rPr>
              <a:t>RESEARCH QUESTION: </a:t>
            </a:r>
            <a:r>
              <a:rPr lang="en-US" sz="4200">
                <a:solidFill>
                  <a:srgbClr val="42675E"/>
                </a:solidFill>
                <a:latin typeface="Chunk Five"/>
                <a:ea typeface="Chunk Five"/>
                <a:cs typeface="Chunk Five"/>
                <a:sym typeface="Chunk Five"/>
              </a:rPr>
              <a:t>To what extent are disabled people disadvantaged when entering the German labour market?</a:t>
            </a:r>
          </a:p>
          <a:p>
            <a:pPr algn="l">
              <a:lnSpc>
                <a:spcPts val="5880"/>
              </a:lnSpc>
            </a:pPr>
            <a:endParaRPr lang="en-US" sz="4200">
              <a:solidFill>
                <a:srgbClr val="42675E"/>
              </a:solidFill>
              <a:latin typeface="Chunk Five"/>
              <a:ea typeface="Chunk Five"/>
              <a:cs typeface="Chunk Five"/>
              <a:sym typeface="Chunk Five"/>
            </a:endParaRPr>
          </a:p>
          <a:p>
            <a:pPr algn="l">
              <a:lnSpc>
                <a:spcPts val="5880"/>
              </a:lnSpc>
            </a:pPr>
            <a:r>
              <a:rPr lang="en-US" sz="4200" u="sng">
                <a:solidFill>
                  <a:srgbClr val="42675E"/>
                </a:solidFill>
                <a:latin typeface="Chunk Five"/>
                <a:ea typeface="Chunk Five"/>
                <a:cs typeface="Chunk Five"/>
                <a:sym typeface="Chunk Five"/>
              </a:rPr>
              <a:t>SUB-RESEARCH QUESTION: </a:t>
            </a:r>
            <a:r>
              <a:rPr lang="en-US" sz="4200">
                <a:solidFill>
                  <a:srgbClr val="42675E"/>
                </a:solidFill>
                <a:latin typeface="Chunk Five"/>
                <a:ea typeface="Chunk Five"/>
                <a:cs typeface="Chunk Five"/>
                <a:sym typeface="Chunk Five"/>
              </a:rPr>
              <a:t>Are physically and mentally disabled persons differently disadvantaged in the German labour market? </a:t>
            </a:r>
          </a:p>
          <a:p>
            <a:pPr algn="l">
              <a:lnSpc>
                <a:spcPts val="5728"/>
              </a:lnSpc>
            </a:pPr>
            <a:endParaRPr lang="en-US" sz="4200">
              <a:solidFill>
                <a:srgbClr val="42675E"/>
              </a:solidFill>
              <a:latin typeface="Chunk Five"/>
              <a:ea typeface="Chunk Five"/>
              <a:cs typeface="Chunk Five"/>
              <a:sym typeface="Chunk Five"/>
            </a:endParaRPr>
          </a:p>
          <a:p>
            <a:pPr algn="l">
              <a:lnSpc>
                <a:spcPts val="5728"/>
              </a:lnSpc>
            </a:pPr>
            <a:endParaRPr lang="en-US" sz="4200">
              <a:solidFill>
                <a:srgbClr val="42675E"/>
              </a:solidFill>
              <a:latin typeface="Chunk Five"/>
              <a:ea typeface="Chunk Five"/>
              <a:cs typeface="Chunk Five"/>
              <a:sym typeface="Chunk Fiv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018" y="2516998"/>
            <a:ext cx="17579964" cy="70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4"/>
              </a:lnSpc>
            </a:pPr>
            <a:r>
              <a:rPr lang="en-US" sz="1345" b="1">
                <a:solidFill>
                  <a:srgbClr val="D7E7D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Authors:</a:t>
            </a:r>
            <a:r>
              <a:rPr lang="en-US" sz="1345">
                <a:solidFill>
                  <a:srgbClr val="D7E7DA"/>
                </a:solidFill>
                <a:latin typeface="Canva Sans"/>
                <a:ea typeface="Canva Sans"/>
                <a:cs typeface="Canva Sans"/>
                <a:sym typeface="Canva Sans"/>
              </a:rPr>
              <a:t> Anne van Duuren, Basile Bataille, Emma George, Iva A. Dešković, Karoline Koss</a:t>
            </a:r>
          </a:p>
          <a:p>
            <a:pPr algn="ctr">
              <a:lnSpc>
                <a:spcPts val="1884"/>
              </a:lnSpc>
            </a:pPr>
            <a:r>
              <a:rPr lang="en-US" sz="1345" b="1">
                <a:solidFill>
                  <a:srgbClr val="D7E7D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Supervisor:</a:t>
            </a:r>
            <a:r>
              <a:rPr lang="en-US" sz="1345">
                <a:solidFill>
                  <a:srgbClr val="D7E7DA"/>
                </a:solidFill>
                <a:latin typeface="Canva Sans"/>
                <a:ea typeface="Canva Sans"/>
                <a:cs typeface="Canva Sans"/>
                <a:sym typeface="Canva Sans"/>
              </a:rPr>
              <a:t> Valia Kalaitzi, PhD</a:t>
            </a:r>
          </a:p>
          <a:p>
            <a:pPr algn="ctr">
              <a:lnSpc>
                <a:spcPts val="1884"/>
              </a:lnSpc>
            </a:pPr>
            <a:r>
              <a:rPr lang="en-US" sz="1345" b="1">
                <a:solidFill>
                  <a:srgbClr val="D7E7D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Challenge:</a:t>
            </a:r>
            <a:r>
              <a:rPr lang="en-US" sz="1345">
                <a:solidFill>
                  <a:srgbClr val="D7E7DA"/>
                </a:solidFill>
                <a:latin typeface="Canva Sans"/>
                <a:ea typeface="Canva Sans"/>
                <a:cs typeface="Canva Sans"/>
                <a:sym typeface="Canva Sans"/>
              </a:rPr>
              <a:t> Inequality Challenge</a:t>
            </a:r>
          </a:p>
        </p:txBody>
      </p:sp>
      <p:sp>
        <p:nvSpPr>
          <p:cNvPr id="13" name="Freeform 13"/>
          <p:cNvSpPr/>
          <p:nvPr/>
        </p:nvSpPr>
        <p:spPr>
          <a:xfrm rot="-5557512">
            <a:off x="16320529" y="1452608"/>
            <a:ext cx="1827933" cy="2025410"/>
          </a:xfrm>
          <a:custGeom>
            <a:avLst/>
            <a:gdLst/>
            <a:ahLst/>
            <a:cxnLst/>
            <a:rect l="l" t="t" r="r" b="b"/>
            <a:pathLst>
              <a:path w="1827933" h="2025410">
                <a:moveTo>
                  <a:pt x="0" y="0"/>
                </a:moveTo>
                <a:lnTo>
                  <a:pt x="1827933" y="0"/>
                </a:lnTo>
                <a:lnTo>
                  <a:pt x="1827933" y="2025410"/>
                </a:lnTo>
                <a:lnTo>
                  <a:pt x="0" y="202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087" y="0"/>
            <a:ext cx="7739349" cy="10287000"/>
          </a:xfrm>
          <a:custGeom>
            <a:avLst/>
            <a:gdLst/>
            <a:ahLst/>
            <a:cxnLst/>
            <a:rect l="l" t="t" r="r" b="b"/>
            <a:pathLst>
              <a:path w="7739349" h="10287000">
                <a:moveTo>
                  <a:pt x="0" y="0"/>
                </a:moveTo>
                <a:lnTo>
                  <a:pt x="7739350" y="0"/>
                </a:lnTo>
                <a:lnTo>
                  <a:pt x="77393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493053" cy="3103502"/>
          </a:xfrm>
          <a:custGeom>
            <a:avLst/>
            <a:gdLst/>
            <a:ahLst/>
            <a:cxnLst/>
            <a:rect l="l" t="t" r="r" b="b"/>
            <a:pathLst>
              <a:path w="2493053" h="3103502">
                <a:moveTo>
                  <a:pt x="0" y="0"/>
                </a:moveTo>
                <a:lnTo>
                  <a:pt x="2493053" y="0"/>
                </a:lnTo>
                <a:lnTo>
                  <a:pt x="2493053" y="3103502"/>
                </a:lnTo>
                <a:lnTo>
                  <a:pt x="0" y="310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95072" y="1803696"/>
            <a:ext cx="12395876" cy="6975943"/>
            <a:chOff x="0" y="0"/>
            <a:chExt cx="1148351" cy="646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8351" cy="646250"/>
            </a:xfrm>
            <a:custGeom>
              <a:avLst/>
              <a:gdLst/>
              <a:ahLst/>
              <a:cxnLst/>
              <a:rect l="l" t="t" r="r" b="b"/>
              <a:pathLst>
                <a:path w="1148351" h="646250">
                  <a:moveTo>
                    <a:pt x="28730" y="0"/>
                  </a:moveTo>
                  <a:lnTo>
                    <a:pt x="1119622" y="0"/>
                  </a:lnTo>
                  <a:cubicBezTo>
                    <a:pt x="1135488" y="0"/>
                    <a:pt x="1148351" y="12863"/>
                    <a:pt x="1148351" y="28730"/>
                  </a:cubicBezTo>
                  <a:lnTo>
                    <a:pt x="1148351" y="617520"/>
                  </a:lnTo>
                  <a:cubicBezTo>
                    <a:pt x="1148351" y="625140"/>
                    <a:pt x="1145324" y="632447"/>
                    <a:pt x="1139936" y="637835"/>
                  </a:cubicBezTo>
                  <a:cubicBezTo>
                    <a:pt x="1134549" y="643223"/>
                    <a:pt x="1127241" y="646250"/>
                    <a:pt x="1119622" y="646250"/>
                  </a:cubicBezTo>
                  <a:lnTo>
                    <a:pt x="28730" y="646250"/>
                  </a:lnTo>
                  <a:cubicBezTo>
                    <a:pt x="12863" y="646250"/>
                    <a:pt x="0" y="633387"/>
                    <a:pt x="0" y="617520"/>
                  </a:cubicBezTo>
                  <a:lnTo>
                    <a:pt x="0" y="28730"/>
                  </a:lnTo>
                  <a:cubicBezTo>
                    <a:pt x="0" y="12863"/>
                    <a:pt x="12863" y="0"/>
                    <a:pt x="28730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28575" cap="rnd">
              <a:solidFill>
                <a:srgbClr val="42675E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148351" cy="741500"/>
            </a:xfrm>
            <a:prstGeom prst="rect">
              <a:avLst/>
            </a:prstGeom>
          </p:spPr>
          <p:txBody>
            <a:bodyPr lIns="13310" tIns="13310" rIns="13310" bIns="13310" rtlCol="0" anchor="ctr"/>
            <a:lstStyle/>
            <a:p>
              <a:pPr algn="ctr">
                <a:lnSpc>
                  <a:spcPts val="316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69474" y="1507361"/>
            <a:ext cx="9797794" cy="1515377"/>
            <a:chOff x="0" y="0"/>
            <a:chExt cx="769449" cy="119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69449" cy="119007"/>
            </a:xfrm>
            <a:custGeom>
              <a:avLst/>
              <a:gdLst/>
              <a:ahLst/>
              <a:cxnLst/>
              <a:rect l="l" t="t" r="r" b="b"/>
              <a:pathLst>
                <a:path w="769449" h="119007">
                  <a:moveTo>
                    <a:pt x="36348" y="0"/>
                  </a:moveTo>
                  <a:lnTo>
                    <a:pt x="733101" y="0"/>
                  </a:lnTo>
                  <a:cubicBezTo>
                    <a:pt x="742741" y="0"/>
                    <a:pt x="751987" y="3829"/>
                    <a:pt x="758803" y="10646"/>
                  </a:cubicBezTo>
                  <a:cubicBezTo>
                    <a:pt x="765620" y="17463"/>
                    <a:pt x="769449" y="26708"/>
                    <a:pt x="769449" y="36348"/>
                  </a:cubicBezTo>
                  <a:lnTo>
                    <a:pt x="769449" y="82659"/>
                  </a:lnTo>
                  <a:cubicBezTo>
                    <a:pt x="769449" y="92299"/>
                    <a:pt x="765620" y="101544"/>
                    <a:pt x="758803" y="108361"/>
                  </a:cubicBezTo>
                  <a:cubicBezTo>
                    <a:pt x="751987" y="115177"/>
                    <a:pt x="742741" y="119007"/>
                    <a:pt x="733101" y="119007"/>
                  </a:cubicBezTo>
                  <a:lnTo>
                    <a:pt x="36348" y="119007"/>
                  </a:lnTo>
                  <a:cubicBezTo>
                    <a:pt x="26708" y="119007"/>
                    <a:pt x="17463" y="115177"/>
                    <a:pt x="10646" y="108361"/>
                  </a:cubicBezTo>
                  <a:cubicBezTo>
                    <a:pt x="3829" y="101544"/>
                    <a:pt x="0" y="92299"/>
                    <a:pt x="0" y="82659"/>
                  </a:cubicBezTo>
                  <a:lnTo>
                    <a:pt x="0" y="36348"/>
                  </a:lnTo>
                  <a:cubicBezTo>
                    <a:pt x="0" y="26708"/>
                    <a:pt x="3829" y="17463"/>
                    <a:pt x="10646" y="10646"/>
                  </a:cubicBezTo>
                  <a:cubicBezTo>
                    <a:pt x="17463" y="3829"/>
                    <a:pt x="26708" y="0"/>
                    <a:pt x="36348" y="0"/>
                  </a:cubicBezTo>
                  <a:close/>
                </a:path>
              </a:pathLst>
            </a:custGeom>
            <a:solidFill>
              <a:srgbClr val="4267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769449" cy="185682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69474" y="1556046"/>
            <a:ext cx="9515149" cy="122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93547" lvl="1" indent="-696773" algn="l">
              <a:lnSpc>
                <a:spcPts val="9036"/>
              </a:lnSpc>
              <a:buAutoNum type="arabicPeriod"/>
            </a:pPr>
            <a:r>
              <a:rPr lang="en-US" sz="6454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INTRODUCTION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8646" y="3334346"/>
            <a:ext cx="11034364" cy="469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26"/>
              </a:lnSpc>
            </a:pPr>
            <a:r>
              <a:rPr lang="en-US" sz="441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This study examines the persistent </a:t>
            </a:r>
            <a:r>
              <a:rPr lang="en-US" sz="4416" u="sng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challenges people with disabilities face</a:t>
            </a:r>
            <a:r>
              <a:rPr lang="en-US" sz="441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in accessing fair employment in Germany, the EU’s largest labor market (KPMG, 2024), and the benefits of employing disabled people.</a:t>
            </a:r>
          </a:p>
        </p:txBody>
      </p:sp>
      <p:sp>
        <p:nvSpPr>
          <p:cNvPr id="12" name="Freeform 12"/>
          <p:cNvSpPr/>
          <p:nvPr/>
        </p:nvSpPr>
        <p:spPr>
          <a:xfrm rot="-8652121">
            <a:off x="14124352" y="4334275"/>
            <a:ext cx="3540292" cy="5876003"/>
          </a:xfrm>
          <a:custGeom>
            <a:avLst/>
            <a:gdLst/>
            <a:ahLst/>
            <a:cxnLst/>
            <a:rect l="l" t="t" r="r" b="b"/>
            <a:pathLst>
              <a:path w="3540292" h="5876003">
                <a:moveTo>
                  <a:pt x="0" y="0"/>
                </a:moveTo>
                <a:lnTo>
                  <a:pt x="3540292" y="0"/>
                </a:lnTo>
                <a:lnTo>
                  <a:pt x="3540292" y="5876004"/>
                </a:lnTo>
                <a:lnTo>
                  <a:pt x="0" y="5876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407583">
            <a:off x="14818802" y="1599787"/>
            <a:ext cx="2537128" cy="2094284"/>
          </a:xfrm>
          <a:custGeom>
            <a:avLst/>
            <a:gdLst/>
            <a:ahLst/>
            <a:cxnLst/>
            <a:rect l="l" t="t" r="r" b="b"/>
            <a:pathLst>
              <a:path w="2537128" h="2094284">
                <a:moveTo>
                  <a:pt x="0" y="0"/>
                </a:moveTo>
                <a:lnTo>
                  <a:pt x="2537128" y="0"/>
                </a:lnTo>
                <a:lnTo>
                  <a:pt x="2537128" y="2094284"/>
                </a:lnTo>
                <a:lnTo>
                  <a:pt x="0" y="2094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24015" y="1201777"/>
            <a:ext cx="10239970" cy="8351242"/>
            <a:chOff x="0" y="0"/>
            <a:chExt cx="1029303" cy="8394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9303" cy="839451"/>
            </a:xfrm>
            <a:custGeom>
              <a:avLst/>
              <a:gdLst/>
              <a:ahLst/>
              <a:cxnLst/>
              <a:rect l="l" t="t" r="r" b="b"/>
              <a:pathLst>
                <a:path w="1029303" h="839451">
                  <a:moveTo>
                    <a:pt x="83921" y="0"/>
                  </a:moveTo>
                  <a:lnTo>
                    <a:pt x="945381" y="0"/>
                  </a:lnTo>
                  <a:cubicBezTo>
                    <a:pt x="991730" y="0"/>
                    <a:pt x="1029303" y="37573"/>
                    <a:pt x="1029303" y="83921"/>
                  </a:cubicBezTo>
                  <a:lnTo>
                    <a:pt x="1029303" y="755530"/>
                  </a:lnTo>
                  <a:cubicBezTo>
                    <a:pt x="1029303" y="801878"/>
                    <a:pt x="991730" y="839451"/>
                    <a:pt x="945381" y="839451"/>
                  </a:cubicBezTo>
                  <a:lnTo>
                    <a:pt x="83921" y="839451"/>
                  </a:lnTo>
                  <a:cubicBezTo>
                    <a:pt x="37573" y="839451"/>
                    <a:pt x="0" y="801878"/>
                    <a:pt x="0" y="755530"/>
                  </a:cubicBezTo>
                  <a:lnTo>
                    <a:pt x="0" y="83921"/>
                  </a:lnTo>
                  <a:cubicBezTo>
                    <a:pt x="0" y="37573"/>
                    <a:pt x="37573" y="0"/>
                    <a:pt x="83921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38100" cap="rnd">
              <a:solidFill>
                <a:srgbClr val="426367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1029303" cy="1049001"/>
            </a:xfrm>
            <a:prstGeom prst="rect">
              <a:avLst/>
            </a:prstGeom>
          </p:spPr>
          <p:txBody>
            <a:bodyPr lIns="32262" tIns="32262" rIns="32262" bIns="32262" rtlCol="0" anchor="ctr"/>
            <a:lstStyle/>
            <a:p>
              <a:pPr algn="ctr">
                <a:lnSpc>
                  <a:spcPts val="766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51306" y="2047626"/>
            <a:ext cx="9185388" cy="7843049"/>
            <a:chOff x="0" y="0"/>
            <a:chExt cx="12247184" cy="10457399"/>
          </a:xfrm>
        </p:grpSpPr>
        <p:sp>
          <p:nvSpPr>
            <p:cNvPr id="6" name="TextBox 6"/>
            <p:cNvSpPr txBox="1"/>
            <p:nvPr/>
          </p:nvSpPr>
          <p:spPr>
            <a:xfrm>
              <a:off x="350832" y="47625"/>
              <a:ext cx="11389492" cy="214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5"/>
                </a:lnSpc>
              </a:pPr>
              <a:r>
                <a:rPr lang="en-US" sz="3814" b="1">
                  <a:solidFill>
                    <a:srgbClr val="42675E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mixed methods:</a:t>
              </a: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narrative literature review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semi-structured interviews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053002"/>
              <a:ext cx="12247184" cy="640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5"/>
                </a:lnSpc>
              </a:pPr>
              <a:r>
                <a:rPr lang="en-US" sz="3814" b="1">
                  <a:solidFill>
                    <a:srgbClr val="42675E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intersectional sample of interviewees: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employer, healthcare sector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human resources expert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company-based disability interest representative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support worker government agency </a:t>
              </a:r>
            </a:p>
            <a:p>
              <a:pPr marL="823449" lvl="1" indent="-411725" algn="l">
                <a:lnSpc>
                  <a:spcPts val="4195"/>
                </a:lnSpc>
                <a:buFont typeface="Arial"/>
                <a:buChar char="•"/>
              </a:pPr>
              <a:r>
                <a:rPr lang="en-US" sz="3814">
                  <a:solidFill>
                    <a:srgbClr val="42675E"/>
                  </a:solidFill>
                  <a:latin typeface="Quicksand"/>
                  <a:ea typeface="Quicksand"/>
                  <a:cs typeface="Quicksand"/>
                  <a:sym typeface="Quicksand"/>
                </a:rPr>
                <a:t>staff member from a Werkstätte</a:t>
              </a:r>
            </a:p>
            <a:p>
              <a:pPr algn="l">
                <a:lnSpc>
                  <a:spcPts val="4195"/>
                </a:lnSpc>
              </a:pPr>
              <a:endParaRPr lang="en-US" sz="3814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algn="l">
                <a:lnSpc>
                  <a:spcPts val="4195"/>
                </a:lnSpc>
              </a:pPr>
              <a:endParaRPr lang="en-US" sz="3814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51124" y="2632319"/>
              <a:ext cx="11389492" cy="1068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08"/>
                </a:lnSpc>
              </a:pPr>
              <a:r>
                <a:rPr lang="en-US" sz="4434">
                  <a:solidFill>
                    <a:srgbClr val="42675E"/>
                  </a:solidFill>
                  <a:latin typeface="Chunk Five"/>
                  <a:ea typeface="Chunk Five"/>
                  <a:cs typeface="Chunk Five"/>
                  <a:sym typeface="Chunk Five"/>
                </a:rPr>
                <a:t>2.1 INTERVIEWS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93087" y="0"/>
            <a:ext cx="7739349" cy="10287000"/>
          </a:xfrm>
          <a:custGeom>
            <a:avLst/>
            <a:gdLst/>
            <a:ahLst/>
            <a:cxnLst/>
            <a:rect l="l" t="t" r="r" b="b"/>
            <a:pathLst>
              <a:path w="7739349" h="10287000">
                <a:moveTo>
                  <a:pt x="0" y="0"/>
                </a:moveTo>
                <a:lnTo>
                  <a:pt x="7739350" y="0"/>
                </a:lnTo>
                <a:lnTo>
                  <a:pt x="77393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240967">
            <a:off x="13140650" y="7832789"/>
            <a:ext cx="2867742" cy="2012633"/>
          </a:xfrm>
          <a:custGeom>
            <a:avLst/>
            <a:gdLst/>
            <a:ahLst/>
            <a:cxnLst/>
            <a:rect l="l" t="t" r="r" b="b"/>
            <a:pathLst>
              <a:path w="2867742" h="2012633">
                <a:moveTo>
                  <a:pt x="0" y="0"/>
                </a:moveTo>
                <a:lnTo>
                  <a:pt x="2867742" y="0"/>
                </a:lnTo>
                <a:lnTo>
                  <a:pt x="2867742" y="2012633"/>
                </a:lnTo>
                <a:lnTo>
                  <a:pt x="0" y="2012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83242" y="6336212"/>
            <a:ext cx="3768064" cy="3950788"/>
          </a:xfrm>
          <a:custGeom>
            <a:avLst/>
            <a:gdLst/>
            <a:ahLst/>
            <a:cxnLst/>
            <a:rect l="l" t="t" r="r" b="b"/>
            <a:pathLst>
              <a:path w="3768064" h="3950788">
                <a:moveTo>
                  <a:pt x="0" y="0"/>
                </a:moveTo>
                <a:lnTo>
                  <a:pt x="3768064" y="0"/>
                </a:lnTo>
                <a:lnTo>
                  <a:pt x="3768064" y="3950788"/>
                </a:lnTo>
                <a:lnTo>
                  <a:pt x="0" y="39507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762762" y="699137"/>
            <a:ext cx="6796784" cy="1248367"/>
            <a:chOff x="0" y="0"/>
            <a:chExt cx="647938" cy="1190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7938" cy="119007"/>
            </a:xfrm>
            <a:custGeom>
              <a:avLst/>
              <a:gdLst/>
              <a:ahLst/>
              <a:cxnLst/>
              <a:rect l="l" t="t" r="r" b="b"/>
              <a:pathLst>
                <a:path w="647938" h="119007">
                  <a:moveTo>
                    <a:pt x="52397" y="0"/>
                  </a:moveTo>
                  <a:lnTo>
                    <a:pt x="595541" y="0"/>
                  </a:lnTo>
                  <a:cubicBezTo>
                    <a:pt x="624479" y="0"/>
                    <a:pt x="647938" y="23459"/>
                    <a:pt x="647938" y="52397"/>
                  </a:cubicBezTo>
                  <a:lnTo>
                    <a:pt x="647938" y="66610"/>
                  </a:lnTo>
                  <a:cubicBezTo>
                    <a:pt x="647938" y="95548"/>
                    <a:pt x="624479" y="119007"/>
                    <a:pt x="595541" y="119007"/>
                  </a:cubicBezTo>
                  <a:lnTo>
                    <a:pt x="52397" y="119007"/>
                  </a:lnTo>
                  <a:cubicBezTo>
                    <a:pt x="23459" y="119007"/>
                    <a:pt x="0" y="95548"/>
                    <a:pt x="0" y="66610"/>
                  </a:cubicBezTo>
                  <a:lnTo>
                    <a:pt x="0" y="52397"/>
                  </a:lnTo>
                  <a:cubicBezTo>
                    <a:pt x="0" y="23459"/>
                    <a:pt x="23459" y="0"/>
                    <a:pt x="52397" y="0"/>
                  </a:cubicBezTo>
                  <a:close/>
                </a:path>
              </a:pathLst>
            </a:custGeom>
            <a:solidFill>
              <a:srgbClr val="4267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647938" cy="185682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36151" y="738110"/>
            <a:ext cx="8471978" cy="9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5202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2. METHODOLOGY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087" y="0"/>
            <a:ext cx="7739349" cy="10287000"/>
          </a:xfrm>
          <a:custGeom>
            <a:avLst/>
            <a:gdLst/>
            <a:ahLst/>
            <a:cxnLst/>
            <a:rect l="l" t="t" r="r" b="b"/>
            <a:pathLst>
              <a:path w="7739349" h="10287000">
                <a:moveTo>
                  <a:pt x="0" y="0"/>
                </a:moveTo>
                <a:lnTo>
                  <a:pt x="7739350" y="0"/>
                </a:lnTo>
                <a:lnTo>
                  <a:pt x="77393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8918" y="2053771"/>
            <a:ext cx="16910164" cy="6496616"/>
            <a:chOff x="0" y="0"/>
            <a:chExt cx="2454167" cy="9428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54167" cy="942852"/>
            </a:xfrm>
            <a:custGeom>
              <a:avLst/>
              <a:gdLst/>
              <a:ahLst/>
              <a:cxnLst/>
              <a:rect l="l" t="t" r="r" b="b"/>
              <a:pathLst>
                <a:path w="2454167" h="942852">
                  <a:moveTo>
                    <a:pt x="21060" y="0"/>
                  </a:moveTo>
                  <a:lnTo>
                    <a:pt x="2433107" y="0"/>
                  </a:lnTo>
                  <a:cubicBezTo>
                    <a:pt x="2438693" y="0"/>
                    <a:pt x="2444050" y="2219"/>
                    <a:pt x="2447999" y="6168"/>
                  </a:cubicBezTo>
                  <a:cubicBezTo>
                    <a:pt x="2451949" y="10118"/>
                    <a:pt x="2454167" y="15475"/>
                    <a:pt x="2454167" y="21060"/>
                  </a:cubicBezTo>
                  <a:lnTo>
                    <a:pt x="2454167" y="921792"/>
                  </a:lnTo>
                  <a:cubicBezTo>
                    <a:pt x="2454167" y="927378"/>
                    <a:pt x="2451949" y="932734"/>
                    <a:pt x="2447999" y="936684"/>
                  </a:cubicBezTo>
                  <a:cubicBezTo>
                    <a:pt x="2444050" y="940633"/>
                    <a:pt x="2438693" y="942852"/>
                    <a:pt x="2433107" y="942852"/>
                  </a:cubicBezTo>
                  <a:lnTo>
                    <a:pt x="21060" y="942852"/>
                  </a:lnTo>
                  <a:cubicBezTo>
                    <a:pt x="15475" y="942852"/>
                    <a:pt x="10118" y="940633"/>
                    <a:pt x="6168" y="936684"/>
                  </a:cubicBezTo>
                  <a:cubicBezTo>
                    <a:pt x="2219" y="932734"/>
                    <a:pt x="0" y="927378"/>
                    <a:pt x="0" y="921792"/>
                  </a:cubicBezTo>
                  <a:lnTo>
                    <a:pt x="0" y="21060"/>
                  </a:lnTo>
                  <a:cubicBezTo>
                    <a:pt x="0" y="15475"/>
                    <a:pt x="2219" y="10118"/>
                    <a:pt x="6168" y="6168"/>
                  </a:cubicBezTo>
                  <a:cubicBezTo>
                    <a:pt x="10118" y="2219"/>
                    <a:pt x="15475" y="0"/>
                    <a:pt x="21060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28575" cap="rnd">
              <a:solidFill>
                <a:srgbClr val="42675E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454167" cy="1038102"/>
            </a:xfrm>
            <a:prstGeom prst="rect">
              <a:avLst/>
            </a:prstGeom>
          </p:spPr>
          <p:txBody>
            <a:bodyPr lIns="13310" tIns="13310" rIns="13310" bIns="13310" rtlCol="0" anchor="ctr"/>
            <a:lstStyle/>
            <a:p>
              <a:pPr algn="ctr">
                <a:lnSpc>
                  <a:spcPts val="316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020326" y="0"/>
            <a:ext cx="4267674" cy="3033928"/>
          </a:xfrm>
          <a:custGeom>
            <a:avLst/>
            <a:gdLst/>
            <a:ahLst/>
            <a:cxnLst/>
            <a:rect l="l" t="t" r="r" b="b"/>
            <a:pathLst>
              <a:path w="4267674" h="3033928">
                <a:moveTo>
                  <a:pt x="0" y="0"/>
                </a:moveTo>
                <a:lnTo>
                  <a:pt x="4267674" y="0"/>
                </a:lnTo>
                <a:lnTo>
                  <a:pt x="4267674" y="3033928"/>
                </a:lnTo>
                <a:lnTo>
                  <a:pt x="0" y="30339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9250855" y="3071496"/>
            <a:ext cx="7882202" cy="5199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289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Psychological vs. Physical Disabilities:</a:t>
            </a: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Psychological disabilities face greater stigma and are less disclosed (Burke et al., 2013)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physical disabilities are easier to accommodate and more accepted.</a:t>
            </a:r>
          </a:p>
          <a:p>
            <a:pPr algn="l">
              <a:lnSpc>
                <a:spcPts val="3180"/>
              </a:lnSpc>
            </a:pPr>
            <a:endParaRPr lang="en-US" sz="2891">
              <a:solidFill>
                <a:srgbClr val="4267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3180"/>
              </a:lnSpc>
            </a:pPr>
            <a:r>
              <a:rPr lang="en-US" sz="289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Transition into the Labour Market: 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Job coaches and peer mentors assist in easing anxiety 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care facilities emphasize soft skills for integration.</a:t>
            </a:r>
          </a:p>
          <a:p>
            <a:pPr algn="l">
              <a:lnSpc>
                <a:spcPts val="3180"/>
              </a:lnSpc>
            </a:pPr>
            <a:endParaRPr lang="en-US" sz="2891">
              <a:solidFill>
                <a:srgbClr val="4267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998836" y="7539287"/>
            <a:ext cx="3279018" cy="3438027"/>
          </a:xfrm>
          <a:custGeom>
            <a:avLst/>
            <a:gdLst/>
            <a:ahLst/>
            <a:cxnLst/>
            <a:rect l="l" t="t" r="r" b="b"/>
            <a:pathLst>
              <a:path w="3279018" h="3438027">
                <a:moveTo>
                  <a:pt x="0" y="0"/>
                </a:moveTo>
                <a:lnTo>
                  <a:pt x="3279019" y="0"/>
                </a:lnTo>
                <a:lnTo>
                  <a:pt x="3279019" y="3438026"/>
                </a:lnTo>
                <a:lnTo>
                  <a:pt x="0" y="34380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75769" y="1928881"/>
            <a:ext cx="5235988" cy="967301"/>
            <a:chOff x="0" y="0"/>
            <a:chExt cx="644183" cy="119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4183" cy="119007"/>
            </a:xfrm>
            <a:custGeom>
              <a:avLst/>
              <a:gdLst/>
              <a:ahLst/>
              <a:cxnLst/>
              <a:rect l="l" t="t" r="r" b="b"/>
              <a:pathLst>
                <a:path w="644183" h="119007">
                  <a:moveTo>
                    <a:pt x="59503" y="0"/>
                  </a:moveTo>
                  <a:lnTo>
                    <a:pt x="584679" y="0"/>
                  </a:lnTo>
                  <a:cubicBezTo>
                    <a:pt x="617542" y="0"/>
                    <a:pt x="644183" y="26641"/>
                    <a:pt x="644183" y="59503"/>
                  </a:cubicBezTo>
                  <a:lnTo>
                    <a:pt x="644183" y="59503"/>
                  </a:lnTo>
                  <a:cubicBezTo>
                    <a:pt x="644183" y="92366"/>
                    <a:pt x="617542" y="119007"/>
                    <a:pt x="584679" y="119007"/>
                  </a:cubicBezTo>
                  <a:lnTo>
                    <a:pt x="59503" y="119007"/>
                  </a:lnTo>
                  <a:cubicBezTo>
                    <a:pt x="26641" y="119007"/>
                    <a:pt x="0" y="92366"/>
                    <a:pt x="0" y="59503"/>
                  </a:cubicBezTo>
                  <a:lnTo>
                    <a:pt x="0" y="59503"/>
                  </a:lnTo>
                  <a:cubicBezTo>
                    <a:pt x="0" y="26641"/>
                    <a:pt x="26641" y="0"/>
                    <a:pt x="59503" y="0"/>
                  </a:cubicBezTo>
                  <a:close/>
                </a:path>
              </a:pathLst>
            </a:custGeom>
            <a:solidFill>
              <a:srgbClr val="4267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644183" cy="185682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35727" y="3071496"/>
            <a:ext cx="7885596" cy="559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"/>
              </a:lnSpc>
            </a:pPr>
            <a:r>
              <a:rPr lang="en-US" sz="289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Structural and Legal Frameworks: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Incentives &amp; quotas are ineffective (Vornholt et al., 2017)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complex bureaucracy deters employers 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visible disabilities receive more attention than congenital/ psychological disabilities</a:t>
            </a:r>
          </a:p>
          <a:p>
            <a:pPr algn="l">
              <a:lnSpc>
                <a:spcPts val="3180"/>
              </a:lnSpc>
            </a:pPr>
            <a:endParaRPr lang="en-US" sz="2891">
              <a:solidFill>
                <a:srgbClr val="42675E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algn="l">
              <a:lnSpc>
                <a:spcPts val="3180"/>
              </a:lnSpc>
            </a:pPr>
            <a:r>
              <a:rPr lang="en-US" sz="289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Employer Attitudes:</a:t>
            </a: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Disabled workers are seen as financial risks, particularly after subsidies end</a:t>
            </a:r>
          </a:p>
          <a:p>
            <a:pPr marL="624234" lvl="1" indent="-312117" algn="l">
              <a:lnSpc>
                <a:spcPts val="3180"/>
              </a:lnSpc>
              <a:buFont typeface="Arial"/>
              <a:buChar char="•"/>
            </a:pPr>
            <a:r>
              <a:rPr lang="en-US" sz="289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empathy is higher in healthcare, while other sectors practice surface-level inclusion.</a:t>
            </a:r>
          </a:p>
          <a:p>
            <a:pPr algn="l">
              <a:lnSpc>
                <a:spcPts val="3180"/>
              </a:lnSpc>
            </a:pPr>
            <a:endParaRPr lang="en-US" sz="2891">
              <a:solidFill>
                <a:srgbClr val="4267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4484" y="1977342"/>
            <a:ext cx="6247419" cy="78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8"/>
              </a:lnSpc>
            </a:pPr>
            <a:r>
              <a:rPr lang="en-US" sz="4120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3. DISCUSSION</a:t>
            </a:r>
          </a:p>
        </p:txBody>
      </p:sp>
      <p:sp>
        <p:nvSpPr>
          <p:cNvPr id="14" name="Freeform 14"/>
          <p:cNvSpPr/>
          <p:nvPr/>
        </p:nvSpPr>
        <p:spPr>
          <a:xfrm rot="6919328">
            <a:off x="7366699" y="-583845"/>
            <a:ext cx="2531475" cy="4201619"/>
          </a:xfrm>
          <a:custGeom>
            <a:avLst/>
            <a:gdLst/>
            <a:ahLst/>
            <a:cxnLst/>
            <a:rect l="l" t="t" r="r" b="b"/>
            <a:pathLst>
              <a:path w="2531475" h="4201619">
                <a:moveTo>
                  <a:pt x="0" y="0"/>
                </a:moveTo>
                <a:lnTo>
                  <a:pt x="2531475" y="0"/>
                </a:lnTo>
                <a:lnTo>
                  <a:pt x="2531475" y="4201618"/>
                </a:lnTo>
                <a:lnTo>
                  <a:pt x="0" y="4201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087" y="0"/>
            <a:ext cx="7739349" cy="10287000"/>
          </a:xfrm>
          <a:custGeom>
            <a:avLst/>
            <a:gdLst/>
            <a:ahLst/>
            <a:cxnLst/>
            <a:rect l="l" t="t" r="r" b="b"/>
            <a:pathLst>
              <a:path w="7739349" h="10287000">
                <a:moveTo>
                  <a:pt x="0" y="0"/>
                </a:moveTo>
                <a:lnTo>
                  <a:pt x="7739350" y="0"/>
                </a:lnTo>
                <a:lnTo>
                  <a:pt x="77393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2493053" cy="3103502"/>
          </a:xfrm>
          <a:custGeom>
            <a:avLst/>
            <a:gdLst/>
            <a:ahLst/>
            <a:cxnLst/>
            <a:rect l="l" t="t" r="r" b="b"/>
            <a:pathLst>
              <a:path w="2493053" h="3103502">
                <a:moveTo>
                  <a:pt x="0" y="0"/>
                </a:moveTo>
                <a:lnTo>
                  <a:pt x="2493053" y="0"/>
                </a:lnTo>
                <a:lnTo>
                  <a:pt x="2493053" y="3103502"/>
                </a:lnTo>
                <a:lnTo>
                  <a:pt x="0" y="3103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92482" y="1534471"/>
            <a:ext cx="13303036" cy="7241510"/>
            <a:chOff x="0" y="0"/>
            <a:chExt cx="1276142" cy="6946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6142" cy="694668"/>
            </a:xfrm>
            <a:custGeom>
              <a:avLst/>
              <a:gdLst/>
              <a:ahLst/>
              <a:cxnLst/>
              <a:rect l="l" t="t" r="r" b="b"/>
              <a:pathLst>
                <a:path w="1276142" h="694668">
                  <a:moveTo>
                    <a:pt x="26770" y="0"/>
                  </a:moveTo>
                  <a:lnTo>
                    <a:pt x="1249371" y="0"/>
                  </a:lnTo>
                  <a:cubicBezTo>
                    <a:pt x="1264156" y="0"/>
                    <a:pt x="1276142" y="11986"/>
                    <a:pt x="1276142" y="26770"/>
                  </a:cubicBezTo>
                  <a:lnTo>
                    <a:pt x="1276142" y="667897"/>
                  </a:lnTo>
                  <a:cubicBezTo>
                    <a:pt x="1276142" y="682682"/>
                    <a:pt x="1264156" y="694668"/>
                    <a:pt x="1249371" y="694668"/>
                  </a:cubicBezTo>
                  <a:lnTo>
                    <a:pt x="26770" y="694668"/>
                  </a:lnTo>
                  <a:cubicBezTo>
                    <a:pt x="11986" y="694668"/>
                    <a:pt x="0" y="682682"/>
                    <a:pt x="0" y="667897"/>
                  </a:cubicBezTo>
                  <a:lnTo>
                    <a:pt x="0" y="26770"/>
                  </a:lnTo>
                  <a:cubicBezTo>
                    <a:pt x="0" y="11986"/>
                    <a:pt x="11986" y="0"/>
                    <a:pt x="26770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28575" cap="rnd">
              <a:solidFill>
                <a:srgbClr val="42675E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1276142" cy="789918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316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682155">
            <a:off x="15289260" y="695488"/>
            <a:ext cx="1740303" cy="2504033"/>
          </a:xfrm>
          <a:custGeom>
            <a:avLst/>
            <a:gdLst/>
            <a:ahLst/>
            <a:cxnLst/>
            <a:rect l="l" t="t" r="r" b="b"/>
            <a:pathLst>
              <a:path w="1740303" h="2504033">
                <a:moveTo>
                  <a:pt x="0" y="0"/>
                </a:moveTo>
                <a:lnTo>
                  <a:pt x="1740303" y="0"/>
                </a:lnTo>
                <a:lnTo>
                  <a:pt x="1740303" y="2504033"/>
                </a:lnTo>
                <a:lnTo>
                  <a:pt x="0" y="2504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336293" y="1323321"/>
            <a:ext cx="9103307" cy="1248367"/>
            <a:chOff x="0" y="0"/>
            <a:chExt cx="867819" cy="11900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7819" cy="119007"/>
            </a:xfrm>
            <a:custGeom>
              <a:avLst/>
              <a:gdLst/>
              <a:ahLst/>
              <a:cxnLst/>
              <a:rect l="l" t="t" r="r" b="b"/>
              <a:pathLst>
                <a:path w="867819" h="119007">
                  <a:moveTo>
                    <a:pt x="39121" y="0"/>
                  </a:moveTo>
                  <a:lnTo>
                    <a:pt x="828698" y="0"/>
                  </a:lnTo>
                  <a:cubicBezTo>
                    <a:pt x="839074" y="0"/>
                    <a:pt x="849024" y="4122"/>
                    <a:pt x="856361" y="11458"/>
                  </a:cubicBezTo>
                  <a:cubicBezTo>
                    <a:pt x="863697" y="18795"/>
                    <a:pt x="867819" y="28745"/>
                    <a:pt x="867819" y="39121"/>
                  </a:cubicBezTo>
                  <a:lnTo>
                    <a:pt x="867819" y="79886"/>
                  </a:lnTo>
                  <a:cubicBezTo>
                    <a:pt x="867819" y="90262"/>
                    <a:pt x="863697" y="100212"/>
                    <a:pt x="856361" y="107549"/>
                  </a:cubicBezTo>
                  <a:cubicBezTo>
                    <a:pt x="849024" y="114885"/>
                    <a:pt x="839074" y="119007"/>
                    <a:pt x="828698" y="119007"/>
                  </a:cubicBezTo>
                  <a:lnTo>
                    <a:pt x="39121" y="119007"/>
                  </a:lnTo>
                  <a:cubicBezTo>
                    <a:pt x="28745" y="119007"/>
                    <a:pt x="18795" y="114885"/>
                    <a:pt x="11458" y="107549"/>
                  </a:cubicBezTo>
                  <a:cubicBezTo>
                    <a:pt x="4122" y="100212"/>
                    <a:pt x="0" y="90262"/>
                    <a:pt x="0" y="79886"/>
                  </a:cubicBezTo>
                  <a:lnTo>
                    <a:pt x="0" y="39121"/>
                  </a:lnTo>
                  <a:cubicBezTo>
                    <a:pt x="0" y="28745"/>
                    <a:pt x="4122" y="18795"/>
                    <a:pt x="11458" y="11458"/>
                  </a:cubicBezTo>
                  <a:cubicBezTo>
                    <a:pt x="18795" y="4122"/>
                    <a:pt x="28745" y="0"/>
                    <a:pt x="39121" y="0"/>
                  </a:cubicBezTo>
                  <a:close/>
                </a:path>
              </a:pathLst>
            </a:custGeom>
            <a:solidFill>
              <a:srgbClr val="4267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67819" cy="185682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23416" y="2769727"/>
            <a:ext cx="12567396" cy="6193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616" lvl="1" indent="-402808" algn="l">
              <a:lnSpc>
                <a:spcPts val="4104"/>
              </a:lnSpc>
              <a:buFont typeface="Arial"/>
              <a:buChar char="•"/>
            </a:pPr>
            <a:r>
              <a:rPr lang="en-US" sz="373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Legal:</a:t>
            </a:r>
            <a:r>
              <a:rPr lang="en-US" sz="373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Replace quota system with workplace redesign; reduce burdensome bureaucracy (Falck et al., 2024)</a:t>
            </a:r>
          </a:p>
          <a:p>
            <a:pPr marL="805616" lvl="1" indent="-402808" algn="l">
              <a:lnSpc>
                <a:spcPts val="4104"/>
              </a:lnSpc>
              <a:buFont typeface="Arial"/>
              <a:buChar char="•"/>
            </a:pPr>
            <a:r>
              <a:rPr lang="en-US" sz="373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Political:</a:t>
            </a:r>
            <a:r>
              <a:rPr lang="en-US" sz="373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Rally civil society in supporting the EU’s strategy for the rights of persons with disabilities 2021-2030, reporting oversights and challenges to implementation to the Commission </a:t>
            </a:r>
          </a:p>
          <a:p>
            <a:pPr marL="805616" lvl="1" indent="-402808" algn="l">
              <a:lnSpc>
                <a:spcPts val="4104"/>
              </a:lnSpc>
              <a:buFont typeface="Arial"/>
              <a:buChar char="•"/>
            </a:pPr>
            <a:r>
              <a:rPr lang="en-US" sz="373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Economic: </a:t>
            </a:r>
            <a:r>
              <a:rPr lang="en-US" sz="373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Implement progressive wage subsidy policy to improve long-term integration</a:t>
            </a:r>
          </a:p>
          <a:p>
            <a:pPr marL="805616" lvl="1" indent="-402808" algn="l">
              <a:lnSpc>
                <a:spcPts val="4104"/>
              </a:lnSpc>
              <a:buFont typeface="Arial"/>
              <a:buChar char="•"/>
            </a:pPr>
            <a:r>
              <a:rPr lang="en-US" sz="3731" b="1">
                <a:solidFill>
                  <a:srgbClr val="42675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Psychological: </a:t>
            </a:r>
            <a:r>
              <a:rPr lang="en-US" sz="3731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Informing employers better about what it is like working with disabled individuals  </a:t>
            </a:r>
          </a:p>
          <a:p>
            <a:pPr algn="l">
              <a:lnSpc>
                <a:spcPts val="4104"/>
              </a:lnSpc>
            </a:pPr>
            <a:endParaRPr lang="en-US" sz="3731">
              <a:solidFill>
                <a:srgbClr val="42675E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51958" y="1362294"/>
            <a:ext cx="8471978" cy="97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3"/>
              </a:lnSpc>
            </a:pPr>
            <a:r>
              <a:rPr lang="en-US" sz="5202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4. RECOMMENDATIONS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087" y="0"/>
            <a:ext cx="7739349" cy="10287000"/>
          </a:xfrm>
          <a:custGeom>
            <a:avLst/>
            <a:gdLst/>
            <a:ahLst/>
            <a:cxnLst/>
            <a:rect l="l" t="t" r="r" b="b"/>
            <a:pathLst>
              <a:path w="7739349" h="10287000">
                <a:moveTo>
                  <a:pt x="0" y="0"/>
                </a:moveTo>
                <a:lnTo>
                  <a:pt x="7739350" y="0"/>
                </a:lnTo>
                <a:lnTo>
                  <a:pt x="77393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83421" y="1772714"/>
            <a:ext cx="14921157" cy="6741573"/>
            <a:chOff x="0" y="0"/>
            <a:chExt cx="1174806" cy="5307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74806" cy="530793"/>
            </a:xfrm>
            <a:custGeom>
              <a:avLst/>
              <a:gdLst/>
              <a:ahLst/>
              <a:cxnLst/>
              <a:rect l="l" t="t" r="r" b="b"/>
              <a:pathLst>
                <a:path w="1174806" h="530793">
                  <a:moveTo>
                    <a:pt x="23867" y="0"/>
                  </a:moveTo>
                  <a:lnTo>
                    <a:pt x="1150939" y="0"/>
                  </a:lnTo>
                  <a:cubicBezTo>
                    <a:pt x="1157269" y="0"/>
                    <a:pt x="1163340" y="2515"/>
                    <a:pt x="1167816" y="6991"/>
                  </a:cubicBezTo>
                  <a:cubicBezTo>
                    <a:pt x="1172292" y="11467"/>
                    <a:pt x="1174806" y="17537"/>
                    <a:pt x="1174806" y="23867"/>
                  </a:cubicBezTo>
                  <a:lnTo>
                    <a:pt x="1174806" y="506926"/>
                  </a:lnTo>
                  <a:cubicBezTo>
                    <a:pt x="1174806" y="520107"/>
                    <a:pt x="1164121" y="530793"/>
                    <a:pt x="1150939" y="530793"/>
                  </a:cubicBezTo>
                  <a:lnTo>
                    <a:pt x="23867" y="530793"/>
                  </a:lnTo>
                  <a:cubicBezTo>
                    <a:pt x="10686" y="530793"/>
                    <a:pt x="0" y="520107"/>
                    <a:pt x="0" y="506926"/>
                  </a:cubicBezTo>
                  <a:lnTo>
                    <a:pt x="0" y="23867"/>
                  </a:lnTo>
                  <a:cubicBezTo>
                    <a:pt x="0" y="10686"/>
                    <a:pt x="10686" y="0"/>
                    <a:pt x="23867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28575" cap="rnd">
              <a:solidFill>
                <a:srgbClr val="42675E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174806" cy="626043"/>
            </a:xfrm>
            <a:prstGeom prst="rect">
              <a:avLst/>
            </a:prstGeom>
          </p:spPr>
          <p:txBody>
            <a:bodyPr lIns="15231" tIns="15231" rIns="15231" bIns="15231" rtlCol="0" anchor="ctr"/>
            <a:lstStyle/>
            <a:p>
              <a:pPr algn="ctr">
                <a:lnSpc>
                  <a:spcPts val="316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42600" y="1272757"/>
            <a:ext cx="7736340" cy="1524303"/>
            <a:chOff x="0" y="0"/>
            <a:chExt cx="604000" cy="1190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4000" cy="119007"/>
            </a:xfrm>
            <a:custGeom>
              <a:avLst/>
              <a:gdLst/>
              <a:ahLst/>
              <a:cxnLst/>
              <a:rect l="l" t="t" r="r" b="b"/>
              <a:pathLst>
                <a:path w="604000" h="119007">
                  <a:moveTo>
                    <a:pt x="46033" y="0"/>
                  </a:moveTo>
                  <a:lnTo>
                    <a:pt x="557966" y="0"/>
                  </a:lnTo>
                  <a:cubicBezTo>
                    <a:pt x="570175" y="0"/>
                    <a:pt x="581884" y="4850"/>
                    <a:pt x="590517" y="13483"/>
                  </a:cubicBezTo>
                  <a:cubicBezTo>
                    <a:pt x="599150" y="22116"/>
                    <a:pt x="604000" y="33824"/>
                    <a:pt x="604000" y="46033"/>
                  </a:cubicBezTo>
                  <a:lnTo>
                    <a:pt x="604000" y="72974"/>
                  </a:lnTo>
                  <a:cubicBezTo>
                    <a:pt x="604000" y="98397"/>
                    <a:pt x="583390" y="119007"/>
                    <a:pt x="557966" y="119007"/>
                  </a:cubicBezTo>
                  <a:lnTo>
                    <a:pt x="46033" y="119007"/>
                  </a:lnTo>
                  <a:cubicBezTo>
                    <a:pt x="20610" y="119007"/>
                    <a:pt x="0" y="98397"/>
                    <a:pt x="0" y="72974"/>
                  </a:cubicBezTo>
                  <a:lnTo>
                    <a:pt x="0" y="46033"/>
                  </a:lnTo>
                  <a:cubicBezTo>
                    <a:pt x="0" y="20610"/>
                    <a:pt x="20610" y="0"/>
                    <a:pt x="46033" y="0"/>
                  </a:cubicBezTo>
                  <a:close/>
                </a:path>
              </a:pathLst>
            </a:custGeom>
            <a:solidFill>
              <a:srgbClr val="4267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604000" cy="185682"/>
            </a:xfrm>
            <a:prstGeom prst="rect">
              <a:avLst/>
            </a:prstGeom>
          </p:spPr>
          <p:txBody>
            <a:bodyPr lIns="15603" tIns="15603" rIns="15603" bIns="15603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15381" y="3678834"/>
            <a:ext cx="13637883" cy="379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1"/>
              </a:lnSpc>
            </a:pP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Despite the high-degree of development of the German social security system, a </a:t>
            </a:r>
            <a:r>
              <a:rPr lang="en-US" sz="4556" u="sng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wide range of improvements 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are deemed necessary to creating a </a:t>
            </a:r>
            <a:r>
              <a:rPr lang="en-US" sz="4556" u="sng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more inclusive and equitable labor market 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d, 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at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 a broader note, to 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nfluence acc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rdi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r>
              <a:rPr lang="en-US" sz="4556" u="none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lang="en-US" sz="4556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y the European labor market.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894693" y="6336212"/>
            <a:ext cx="3768064" cy="3950788"/>
          </a:xfrm>
          <a:custGeom>
            <a:avLst/>
            <a:gdLst/>
            <a:ahLst/>
            <a:cxnLst/>
            <a:rect l="l" t="t" r="r" b="b"/>
            <a:pathLst>
              <a:path w="3768064" h="3950788">
                <a:moveTo>
                  <a:pt x="0" y="0"/>
                </a:moveTo>
                <a:lnTo>
                  <a:pt x="3768064" y="0"/>
                </a:lnTo>
                <a:lnTo>
                  <a:pt x="3768064" y="3950788"/>
                </a:lnTo>
                <a:lnTo>
                  <a:pt x="0" y="3950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930871" y="1294522"/>
            <a:ext cx="10577002" cy="123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69"/>
              </a:lnSpc>
            </a:pPr>
            <a:r>
              <a:rPr lang="en-US" sz="6478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5. CONCLUSION</a:t>
            </a:r>
          </a:p>
        </p:txBody>
      </p:sp>
      <p:sp>
        <p:nvSpPr>
          <p:cNvPr id="12" name="Freeform 12"/>
          <p:cNvSpPr/>
          <p:nvPr/>
        </p:nvSpPr>
        <p:spPr>
          <a:xfrm rot="6919328">
            <a:off x="-1305412" y="-1373372"/>
            <a:ext cx="2763328" cy="4586437"/>
          </a:xfrm>
          <a:custGeom>
            <a:avLst/>
            <a:gdLst/>
            <a:ahLst/>
            <a:cxnLst/>
            <a:rect l="l" t="t" r="r" b="b"/>
            <a:pathLst>
              <a:path w="2763328" h="4586437">
                <a:moveTo>
                  <a:pt x="0" y="0"/>
                </a:moveTo>
                <a:lnTo>
                  <a:pt x="2763329" y="0"/>
                </a:lnTo>
                <a:lnTo>
                  <a:pt x="2763329" y="4586437"/>
                </a:lnTo>
                <a:lnTo>
                  <a:pt x="0" y="45864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29276"/>
            <a:ext cx="18288000" cy="1887885"/>
            <a:chOff x="0" y="0"/>
            <a:chExt cx="3070724" cy="316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0724" cy="316993"/>
            </a:xfrm>
            <a:custGeom>
              <a:avLst/>
              <a:gdLst/>
              <a:ahLst/>
              <a:cxnLst/>
              <a:rect l="l" t="t" r="r" b="b"/>
              <a:pathLst>
                <a:path w="3070724" h="316993">
                  <a:moveTo>
                    <a:pt x="0" y="0"/>
                  </a:moveTo>
                  <a:lnTo>
                    <a:pt x="3070724" y="0"/>
                  </a:lnTo>
                  <a:lnTo>
                    <a:pt x="3070724" y="316993"/>
                  </a:lnTo>
                  <a:lnTo>
                    <a:pt x="0" y="316993"/>
                  </a:lnTo>
                  <a:close/>
                </a:path>
              </a:pathLst>
            </a:custGeom>
            <a:solidFill>
              <a:srgbClr val="4263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070724" cy="393193"/>
            </a:xfrm>
            <a:prstGeom prst="rect">
              <a:avLst/>
            </a:prstGeom>
          </p:spPr>
          <p:txBody>
            <a:bodyPr lIns="49802" tIns="49802" rIns="49802" bIns="49802" rtlCol="0" anchor="ctr"/>
            <a:lstStyle/>
            <a:p>
              <a:pPr algn="ctr">
                <a:lnSpc>
                  <a:spcPts val="480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0767" y="1028700"/>
            <a:ext cx="15526465" cy="6061360"/>
            <a:chOff x="0" y="0"/>
            <a:chExt cx="1174806" cy="4586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4806" cy="458631"/>
            </a:xfrm>
            <a:custGeom>
              <a:avLst/>
              <a:gdLst/>
              <a:ahLst/>
              <a:cxnLst/>
              <a:rect l="l" t="t" r="r" b="b"/>
              <a:pathLst>
                <a:path w="1174806" h="458631">
                  <a:moveTo>
                    <a:pt x="23934" y="0"/>
                  </a:moveTo>
                  <a:lnTo>
                    <a:pt x="1150872" y="0"/>
                  </a:lnTo>
                  <a:cubicBezTo>
                    <a:pt x="1157220" y="0"/>
                    <a:pt x="1163308" y="2522"/>
                    <a:pt x="1167796" y="7010"/>
                  </a:cubicBezTo>
                  <a:cubicBezTo>
                    <a:pt x="1172285" y="11499"/>
                    <a:pt x="1174806" y="17586"/>
                    <a:pt x="1174806" y="23934"/>
                  </a:cubicBezTo>
                  <a:lnTo>
                    <a:pt x="1174806" y="434697"/>
                  </a:lnTo>
                  <a:cubicBezTo>
                    <a:pt x="1174806" y="441045"/>
                    <a:pt x="1172285" y="447133"/>
                    <a:pt x="1167796" y="451621"/>
                  </a:cubicBezTo>
                  <a:cubicBezTo>
                    <a:pt x="1163308" y="456110"/>
                    <a:pt x="1157220" y="458631"/>
                    <a:pt x="1150872" y="458631"/>
                  </a:cubicBezTo>
                  <a:lnTo>
                    <a:pt x="23934" y="458631"/>
                  </a:lnTo>
                  <a:cubicBezTo>
                    <a:pt x="17586" y="458631"/>
                    <a:pt x="11499" y="456110"/>
                    <a:pt x="7010" y="451621"/>
                  </a:cubicBezTo>
                  <a:cubicBezTo>
                    <a:pt x="2522" y="447133"/>
                    <a:pt x="0" y="441045"/>
                    <a:pt x="0" y="434697"/>
                  </a:cubicBezTo>
                  <a:lnTo>
                    <a:pt x="0" y="23934"/>
                  </a:lnTo>
                  <a:cubicBezTo>
                    <a:pt x="0" y="17586"/>
                    <a:pt x="2522" y="11499"/>
                    <a:pt x="7010" y="7010"/>
                  </a:cubicBezTo>
                  <a:cubicBezTo>
                    <a:pt x="11499" y="2522"/>
                    <a:pt x="17586" y="0"/>
                    <a:pt x="23934" y="0"/>
                  </a:cubicBezTo>
                  <a:close/>
                </a:path>
              </a:pathLst>
            </a:custGeom>
            <a:solidFill>
              <a:srgbClr val="BAE0B9">
                <a:alpha val="80000"/>
              </a:srgbClr>
            </a:solidFill>
            <a:ln w="38100" cap="rnd">
              <a:solidFill>
                <a:srgbClr val="426367">
                  <a:alpha val="80000"/>
                </a:srgbClr>
              </a:solidFill>
              <a:prstDash val="lg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1174806" cy="563406"/>
            </a:xfrm>
            <a:prstGeom prst="rect">
              <a:avLst/>
            </a:prstGeom>
          </p:spPr>
          <p:txBody>
            <a:bodyPr lIns="15973" tIns="15973" rIns="15973" bIns="15973" rtlCol="0" anchor="ctr"/>
            <a:lstStyle/>
            <a:p>
              <a:pPr algn="ctr">
                <a:lnSpc>
                  <a:spcPts val="331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54831" y="183201"/>
            <a:ext cx="2423600" cy="2655339"/>
          </a:xfrm>
          <a:custGeom>
            <a:avLst/>
            <a:gdLst/>
            <a:ahLst/>
            <a:cxnLst/>
            <a:rect l="l" t="t" r="r" b="b"/>
            <a:pathLst>
              <a:path w="2423600" h="2655339">
                <a:moveTo>
                  <a:pt x="0" y="0"/>
                </a:moveTo>
                <a:lnTo>
                  <a:pt x="2423600" y="0"/>
                </a:lnTo>
                <a:lnTo>
                  <a:pt x="2423600" y="2655339"/>
                </a:lnTo>
                <a:lnTo>
                  <a:pt x="0" y="2655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122863" y="8356541"/>
            <a:ext cx="14326722" cy="31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1"/>
              </a:lnSpc>
            </a:pPr>
            <a:r>
              <a:rPr lang="en-US" sz="1865">
                <a:solidFill>
                  <a:srgbClr val="D7E7DA"/>
                </a:solidFill>
                <a:latin typeface="Chunk Five"/>
                <a:ea typeface="Chunk Five"/>
                <a:cs typeface="Chunk Five"/>
                <a:sym typeface="Chunk Five"/>
              </a:rPr>
              <a:t>References: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74141" y="8673227"/>
            <a:ext cx="12087085" cy="161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3"/>
              </a:lnSpc>
            </a:pP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Burke, J., Bezyak, J., Fraser, R. T., Pete, J., Ditchman, N., &amp; Chan, F. (2013). Employers’ Attitudes Towards Hiring and Retaining People with Disabilities: A Review of the Literature. Au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tralian J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urn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al 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Of R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bi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it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tio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n 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Couns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lling, 19(1), 21–38. https://doi.org/10.1017/jr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.2013.2</a:t>
            </a:r>
          </a:p>
          <a:p>
            <a:pPr algn="l">
              <a:lnSpc>
                <a:spcPts val="1273"/>
              </a:lnSpc>
            </a:pP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European Commission, Directorate-General for Communication (2021) Union of equality: Strategy for the rights of persons with disabilities 2021-2030. Author. </a:t>
            </a:r>
            <a:r>
              <a:rPr lang="en-US" sz="1158" u="sng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  <a:hlinkClick r:id="rId3" tooltip="https://commission.europa.eu/index_en"/>
              </a:rPr>
              <a:t>https://commission.europa.eu/index_en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</a:p>
          <a:p>
            <a:pPr algn="l">
              <a:lnSpc>
                <a:spcPts val="1273"/>
              </a:lnSpc>
            </a:pP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Falck, O., Mo, Y., &amp; Pfaffl, C. (2024). Entgangene Wirtschaftsleistung durch hohen Bürokratieaufwand - Kosten der Bürokratie - Reformen dringend geboten. </a:t>
            </a:r>
            <a:r>
              <a:rPr lang="en-US" sz="1158" u="sng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  <a:hlinkClick r:id="rId4" tooltip="https://www.ifo.de/sites/default/files/docbase/docs/sd-2024-11-falck-etal-kosten-buerokratie-reformen.pdf"/>
              </a:rPr>
              <a:t>https://www.ifo.de/sites/default/files/docbase/docs/sd-2024-11-falck-etal-kosten-buerokratie-reformen.pdf</a:t>
            </a:r>
          </a:p>
          <a:p>
            <a:pPr algn="l">
              <a:lnSpc>
                <a:spcPts val="1273"/>
              </a:lnSpc>
            </a:pP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KPMG (2024) Economic Key Facts Germany </a:t>
            </a:r>
            <a:r>
              <a:rPr lang="en-US" sz="1158" u="sng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  <a:hlinkClick r:id="rId5" tooltip="https://kpmg.com/de/en/home.html"/>
              </a:rPr>
              <a:t>https://kpmg.com/de/en/home.html</a:t>
            </a:r>
          </a:p>
          <a:p>
            <a:pPr algn="l">
              <a:lnSpc>
                <a:spcPts val="1273"/>
              </a:lnSpc>
            </a:pP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Vornholt, K., Villotti, P., Muschalla, B., Bauer, J., Colella, A., &amp; Zijlstra, F. (2017). Disability and e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mp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y</a:t>
            </a:r>
            <a:r>
              <a:rPr lang="en-US" sz="1158" u="none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ment</a:t>
            </a:r>
            <a:r>
              <a:rPr lang="en-US" sz="1158">
                <a:solidFill>
                  <a:srgbClr val="D7E7DA"/>
                </a:solidFill>
                <a:latin typeface="Quicksand"/>
                <a:ea typeface="Quicksand"/>
                <a:cs typeface="Quicksand"/>
                <a:sym typeface="Quicksand"/>
              </a:rPr>
              <a:t> – overview and highlights. European Journal of Work and Organizational Psychology, 27(1), 41. </a:t>
            </a:r>
          </a:p>
          <a:p>
            <a:pPr algn="l">
              <a:lnSpc>
                <a:spcPts val="1273"/>
              </a:lnSpc>
            </a:pPr>
            <a:endParaRPr lang="en-US" sz="1158">
              <a:solidFill>
                <a:srgbClr val="D7E7D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22863" y="2998865"/>
            <a:ext cx="14495865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>
                <a:solidFill>
                  <a:srgbClr val="42675E"/>
                </a:solidFill>
                <a:latin typeface="Chunk Five"/>
                <a:ea typeface="Chunk Five"/>
                <a:cs typeface="Chunk Five"/>
                <a:sym typeface="Chunk Five"/>
              </a:rPr>
              <a:t>THANK YOU FOR LISTENING!!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97063" y="4642982"/>
            <a:ext cx="4293873" cy="67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3"/>
              </a:lnSpc>
            </a:pPr>
            <a:r>
              <a:rPr lang="en-US" sz="4730">
                <a:solidFill>
                  <a:srgbClr val="42675E"/>
                </a:solidFill>
                <a:latin typeface="Quicksand"/>
                <a:ea typeface="Quicksand"/>
                <a:cs typeface="Quicksand"/>
                <a:sym typeface="Quicksand"/>
              </a:rPr>
              <a:t>Any questions?</a:t>
            </a:r>
          </a:p>
        </p:txBody>
      </p:sp>
      <p:sp>
        <p:nvSpPr>
          <p:cNvPr id="13" name="Freeform 13"/>
          <p:cNvSpPr/>
          <p:nvPr/>
        </p:nvSpPr>
        <p:spPr>
          <a:xfrm rot="-8652121">
            <a:off x="15495024" y="-1143719"/>
            <a:ext cx="2660068" cy="4415050"/>
          </a:xfrm>
          <a:custGeom>
            <a:avLst/>
            <a:gdLst/>
            <a:ahLst/>
            <a:cxnLst/>
            <a:rect l="l" t="t" r="r" b="b"/>
            <a:pathLst>
              <a:path w="2660068" h="4415050">
                <a:moveTo>
                  <a:pt x="0" y="0"/>
                </a:moveTo>
                <a:lnTo>
                  <a:pt x="2660068" y="0"/>
                </a:lnTo>
                <a:lnTo>
                  <a:pt x="2660068" y="4415051"/>
                </a:lnTo>
                <a:lnTo>
                  <a:pt x="0" y="441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370191" y="5564190"/>
            <a:ext cx="2493053" cy="3103502"/>
          </a:xfrm>
          <a:custGeom>
            <a:avLst/>
            <a:gdLst/>
            <a:ahLst/>
            <a:cxnLst/>
            <a:rect l="l" t="t" r="r" b="b"/>
            <a:pathLst>
              <a:path w="2493053" h="3103502">
                <a:moveTo>
                  <a:pt x="0" y="0"/>
                </a:moveTo>
                <a:lnTo>
                  <a:pt x="2493054" y="0"/>
                </a:lnTo>
                <a:lnTo>
                  <a:pt x="2493054" y="3103502"/>
                </a:lnTo>
                <a:lnTo>
                  <a:pt x="0" y="3103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630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Chunk Five</vt:lpstr>
      <vt:lpstr>Sanchez Italics</vt:lpstr>
      <vt:lpstr>Canva Sans Bold</vt:lpstr>
      <vt:lpstr>Canva Sans</vt:lpstr>
      <vt:lpstr>Calibri</vt:lpstr>
      <vt:lpstr>Arial</vt:lpstr>
      <vt:lpstr>Quicksand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Honours+</dc:title>
  <cp:lastModifiedBy>Ivanova, Anna (EDLAB)</cp:lastModifiedBy>
  <cp:revision>1</cp:revision>
  <dcterms:created xsi:type="dcterms:W3CDTF">2006-08-16T00:00:00Z</dcterms:created>
  <dcterms:modified xsi:type="dcterms:W3CDTF">2025-05-13T07:49:31Z</dcterms:modified>
  <dc:identifier>DAGnDaSI2xQ</dc:identifier>
</cp:coreProperties>
</file>